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55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80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95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37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84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87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8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9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1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67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77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72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DE86-8B71-1D41-9618-C4494D30C92D}" type="datetimeFigureOut">
              <a:rPr lang="es-ES" smtClean="0"/>
              <a:t>18/02/16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2319-4FED-E54E-B561-DA6E5D5617C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7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microsoft.com/office/2007/relationships/hdphoto" Target="../media/hdphoto2.wdp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Agrupar 20"/>
          <p:cNvGrpSpPr/>
          <p:nvPr/>
        </p:nvGrpSpPr>
        <p:grpSpPr>
          <a:xfrm>
            <a:off x="3253154" y="1871251"/>
            <a:ext cx="1787356" cy="4317514"/>
            <a:chOff x="3253154" y="1313629"/>
            <a:chExt cx="1787356" cy="43175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53154" y="1313629"/>
              <a:ext cx="1787356" cy="126544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68788" y="2861739"/>
              <a:ext cx="1771722" cy="125438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88326" y="4390597"/>
              <a:ext cx="1752184" cy="1240546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 rot="16200000">
              <a:off x="3497389" y="174576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THC</a:t>
              </a:r>
              <a:endParaRPr lang="es-ES" b="1" dirty="0"/>
            </a:p>
          </p:txBody>
        </p:sp>
        <p:sp>
          <p:nvSpPr>
            <p:cNvPr id="10" name="CuadroTexto 9"/>
            <p:cNvSpPr txBox="1"/>
            <p:nvPr/>
          </p:nvSpPr>
          <p:spPr>
            <a:xfrm rot="16200000">
              <a:off x="3491209" y="3261950"/>
              <a:ext cx="58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CBD</a:t>
              </a:r>
              <a:endParaRPr lang="es-ES" b="1" dirty="0"/>
            </a:p>
          </p:txBody>
        </p:sp>
        <p:sp>
          <p:nvSpPr>
            <p:cNvPr id="11" name="CuadroTexto 10"/>
            <p:cNvSpPr txBox="1"/>
            <p:nvPr/>
          </p:nvSpPr>
          <p:spPr>
            <a:xfrm rot="16200000">
              <a:off x="3510382" y="4785946"/>
              <a:ext cx="588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CBN</a:t>
              </a:r>
              <a:endParaRPr lang="es-ES" b="1"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60" y="2415025"/>
            <a:ext cx="2749522" cy="3283697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5000391" y="1747335"/>
            <a:ext cx="1817373" cy="4265304"/>
            <a:chOff x="5464941" y="1313629"/>
            <a:chExt cx="1817373" cy="426530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6386" y="1313629"/>
              <a:ext cx="1395376" cy="1395376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86938" y="3998891"/>
              <a:ext cx="1395376" cy="1395376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5464941" y="2453025"/>
              <a:ext cx="1661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Receptores CB1</a:t>
              </a:r>
              <a:endParaRPr lang="es-ES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574330" y="5209601"/>
              <a:ext cx="1661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Receptores CB2</a:t>
              </a:r>
              <a:endParaRPr lang="es-ES" dirty="0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243086">
            <a:off x="5271246" y="2610690"/>
            <a:ext cx="5345117" cy="197273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205160" y="56606"/>
            <a:ext cx="462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/>
                <a:cs typeface="Times New Roman"/>
              </a:rPr>
              <a:t>EL SISTEMA DE ENDOCANNABINOIDES </a:t>
            </a:r>
            <a:endParaRPr lang="es-ES" b="1" dirty="0">
              <a:latin typeface="Times New Roman"/>
              <a:cs typeface="Times New Roman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05160" y="287303"/>
            <a:ext cx="6802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Times New Roman"/>
                <a:cs typeface="Times New Roman"/>
              </a:rPr>
              <a:t>En nuestro organismo se producen </a:t>
            </a:r>
            <a:r>
              <a:rPr lang="es-ES" sz="1400" dirty="0" err="1" smtClean="0">
                <a:latin typeface="Times New Roman"/>
                <a:cs typeface="Times New Roman"/>
              </a:rPr>
              <a:t>cannabinoides</a:t>
            </a:r>
            <a:r>
              <a:rPr lang="es-ES" sz="1400" dirty="0" smtClean="0">
                <a:latin typeface="Times New Roman"/>
                <a:cs typeface="Times New Roman"/>
              </a:rPr>
              <a:t> como </a:t>
            </a:r>
            <a:r>
              <a:rPr lang="es-ES" sz="1400" dirty="0" err="1" smtClean="0">
                <a:latin typeface="Times New Roman"/>
                <a:cs typeface="Times New Roman"/>
              </a:rPr>
              <a:t>anandamina</a:t>
            </a:r>
            <a:r>
              <a:rPr lang="es-ES" sz="1400" dirty="0" smtClean="0">
                <a:latin typeface="Times New Roman"/>
                <a:cs typeface="Times New Roman"/>
              </a:rPr>
              <a:t> y 2- </a:t>
            </a:r>
            <a:r>
              <a:rPr lang="es-ES" sz="1400" dirty="0" err="1" smtClean="0">
                <a:latin typeface="Times New Roman"/>
                <a:cs typeface="Times New Roman"/>
              </a:rPr>
              <a:t>araquidonio</a:t>
            </a:r>
            <a:r>
              <a:rPr lang="es-ES" sz="1400" dirty="0" smtClean="0">
                <a:latin typeface="Times New Roman"/>
                <a:cs typeface="Times New Roman"/>
              </a:rPr>
              <a:t> glicerol que se unen a los receptores CB1 y CB2 que se encuentran en el sistema nervioso central (SNC) y otras partes del organismo. Sin embargo, cuando se consume mariguana ingresan al organismo el THC (</a:t>
            </a:r>
            <a:r>
              <a:rPr lang="es-ES" sz="1400" dirty="0" err="1" smtClean="0">
                <a:latin typeface="Times New Roman"/>
                <a:cs typeface="Times New Roman"/>
              </a:rPr>
              <a:t>Δ</a:t>
            </a:r>
            <a:r>
              <a:rPr lang="es-ES" sz="1400" dirty="0" smtClean="0">
                <a:latin typeface="Times New Roman"/>
                <a:cs typeface="Times New Roman"/>
              </a:rPr>
              <a:t>- 9-tetra-hidro</a:t>
            </a:r>
            <a:r>
              <a:rPr lang="es-ES" sz="1400" dirty="0">
                <a:latin typeface="Times New Roman"/>
                <a:cs typeface="Times New Roman"/>
              </a:rPr>
              <a:t>-</a:t>
            </a:r>
            <a:r>
              <a:rPr lang="es-ES" sz="1400" dirty="0" smtClean="0">
                <a:latin typeface="Times New Roman"/>
                <a:cs typeface="Times New Roman"/>
              </a:rPr>
              <a:t>cannabinol), responsable de los efectos psicoactivos de la marihuana, el </a:t>
            </a:r>
            <a:r>
              <a:rPr lang="es-ES" sz="1400" dirty="0" err="1" smtClean="0">
                <a:latin typeface="Times New Roman"/>
                <a:cs typeface="Times New Roman"/>
              </a:rPr>
              <a:t>cannabinol</a:t>
            </a:r>
            <a:r>
              <a:rPr lang="es-ES" sz="1400" dirty="0" smtClean="0">
                <a:latin typeface="Times New Roman"/>
                <a:cs typeface="Times New Roman"/>
              </a:rPr>
              <a:t> (CBN) y el </a:t>
            </a:r>
            <a:r>
              <a:rPr lang="es-ES" sz="1400" dirty="0" err="1" smtClean="0">
                <a:latin typeface="Times New Roman"/>
                <a:cs typeface="Times New Roman"/>
              </a:rPr>
              <a:t>cannabidiol</a:t>
            </a:r>
            <a:r>
              <a:rPr lang="es-ES" sz="1400" dirty="0" smtClean="0">
                <a:latin typeface="Times New Roman"/>
                <a:cs typeface="Times New Roman"/>
              </a:rPr>
              <a:t> (CNB) que también son capaces de unirse a estos receptores.</a:t>
            </a:r>
            <a:endParaRPr lang="es-ES" sz="1400" dirty="0">
              <a:latin typeface="Times New Roman"/>
              <a:cs typeface="Times New Roman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131555" y="5925699"/>
            <a:ext cx="259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Asociados con el sistema inmune</a:t>
            </a:r>
            <a:endParaRPr lang="es-ES" sz="1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191836" y="3532351"/>
            <a:ext cx="139528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/>
              <a:t>CDB no se une a </a:t>
            </a:r>
          </a:p>
          <a:p>
            <a:r>
              <a:rPr lang="es-ES" sz="1050" dirty="0"/>
              <a:t>l</a:t>
            </a:r>
            <a:r>
              <a:rPr lang="es-ES" sz="1050" dirty="0" smtClean="0"/>
              <a:t>os receptores, pero</a:t>
            </a:r>
          </a:p>
          <a:p>
            <a:r>
              <a:rPr lang="es-ES" sz="1050" dirty="0"/>
              <a:t>t</a:t>
            </a:r>
            <a:r>
              <a:rPr lang="es-ES" sz="1050" dirty="0" smtClean="0"/>
              <a:t>iene poderosos </a:t>
            </a:r>
          </a:p>
          <a:p>
            <a:r>
              <a:rPr lang="es-ES" sz="1050" dirty="0"/>
              <a:t>e</a:t>
            </a:r>
            <a:r>
              <a:rPr lang="es-ES" sz="1050" dirty="0" smtClean="0"/>
              <a:t>fectos indirectos aún</a:t>
            </a:r>
          </a:p>
          <a:p>
            <a:r>
              <a:rPr lang="es-ES" sz="1050" dirty="0"/>
              <a:t>b</a:t>
            </a:r>
            <a:r>
              <a:rPr lang="es-ES" sz="1050" dirty="0" smtClean="0"/>
              <a:t>ajo estudio</a:t>
            </a:r>
            <a:endParaRPr lang="es-ES" sz="105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246590" y="211483"/>
            <a:ext cx="17526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latin typeface="Times New Roman"/>
                <a:cs typeface="Times New Roman"/>
              </a:rPr>
              <a:t>Receptores para </a:t>
            </a:r>
          </a:p>
          <a:p>
            <a:pPr algn="ctr"/>
            <a:r>
              <a:rPr lang="es-ES" sz="1600" b="1" dirty="0" err="1" smtClean="0">
                <a:latin typeface="Times New Roman"/>
                <a:cs typeface="Times New Roman"/>
              </a:rPr>
              <a:t>Cannabinoides</a:t>
            </a:r>
            <a:r>
              <a:rPr lang="es-ES" sz="1600" b="1" dirty="0" smtClean="0">
                <a:latin typeface="Times New Roman"/>
                <a:cs typeface="Times New Roman"/>
              </a:rPr>
              <a:t> en </a:t>
            </a:r>
          </a:p>
          <a:p>
            <a:pPr algn="ctr"/>
            <a:r>
              <a:rPr lang="es-ES" sz="1600" b="1" dirty="0">
                <a:latin typeface="Times New Roman"/>
                <a:cs typeface="Times New Roman"/>
              </a:rPr>
              <a:t>e</a:t>
            </a:r>
            <a:r>
              <a:rPr lang="es-ES" sz="1600" b="1" dirty="0" smtClean="0">
                <a:latin typeface="Times New Roman"/>
                <a:cs typeface="Times New Roman"/>
              </a:rPr>
              <a:t>l </a:t>
            </a:r>
            <a:r>
              <a:rPr lang="es-ES" sz="1600" b="1" dirty="0">
                <a:latin typeface="Times New Roman"/>
                <a:cs typeface="Times New Roman"/>
              </a:rPr>
              <a:t>o</a:t>
            </a:r>
            <a:r>
              <a:rPr lang="es-ES" sz="1600" b="1" dirty="0" smtClean="0">
                <a:latin typeface="Times New Roman"/>
                <a:cs typeface="Times New Roman"/>
              </a:rPr>
              <a:t>rganismo </a:t>
            </a:r>
            <a:endParaRPr lang="es-ES" sz="1600" b="1" dirty="0">
              <a:latin typeface="Times New Roman"/>
              <a:cs typeface="Times New Roman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11429" y="6310711"/>
            <a:ext cx="12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Times New Roman"/>
                <a:cs typeface="Times New Roman"/>
              </a:rPr>
              <a:t>FIGURA 1</a:t>
            </a:r>
            <a:endParaRPr lang="es-ES" b="1" dirty="0">
              <a:latin typeface="Times New Roman"/>
              <a:cs typeface="Times New Roman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998894" y="3130494"/>
            <a:ext cx="1795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Abundantes en el SNC</a:t>
            </a:r>
            <a:endParaRPr lang="es-ES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414359" y="6428762"/>
            <a:ext cx="6619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latin typeface="Times New Roman"/>
                <a:cs typeface="Times New Roman"/>
              </a:rPr>
              <a:t>Elaboración propia </a:t>
            </a:r>
            <a:r>
              <a:rPr lang="es-ES" sz="1050" dirty="0">
                <a:latin typeface="Times New Roman"/>
                <a:cs typeface="Times New Roman"/>
              </a:rPr>
              <a:t>a partir de: http://</a:t>
            </a:r>
            <a:r>
              <a:rPr lang="es-ES" sz="1050" dirty="0" err="1">
                <a:latin typeface="Times New Roman"/>
                <a:cs typeface="Times New Roman"/>
              </a:rPr>
              <a:t>www.autocultivodemarihuana.es</a:t>
            </a:r>
            <a:r>
              <a:rPr lang="es-ES" sz="1050" dirty="0">
                <a:latin typeface="Times New Roman"/>
                <a:cs typeface="Times New Roman"/>
              </a:rPr>
              <a:t>/</a:t>
            </a:r>
            <a:r>
              <a:rPr lang="es-ES" sz="1050" dirty="0" err="1">
                <a:latin typeface="Times New Roman"/>
                <a:cs typeface="Times New Roman"/>
              </a:rPr>
              <a:t>wp-content</a:t>
            </a:r>
            <a:r>
              <a:rPr lang="es-ES" sz="1050" dirty="0">
                <a:latin typeface="Times New Roman"/>
                <a:cs typeface="Times New Roman"/>
              </a:rPr>
              <a:t>/</a:t>
            </a:r>
            <a:r>
              <a:rPr lang="es-ES" sz="1050" dirty="0" err="1">
                <a:latin typeface="Times New Roman"/>
                <a:cs typeface="Times New Roman"/>
              </a:rPr>
              <a:t>uploads</a:t>
            </a:r>
            <a:r>
              <a:rPr lang="es-ES" sz="1050" dirty="0">
                <a:latin typeface="Times New Roman"/>
                <a:cs typeface="Times New Roman"/>
              </a:rPr>
              <a:t>/2014/07/702x336xScreen-Shot-2014-07-01-at-7.44.07-AM-702x336.png.pagespeed.ic_.zQOs8MMwUk.jpg</a:t>
            </a:r>
          </a:p>
        </p:txBody>
      </p:sp>
    </p:spTree>
    <p:extLst>
      <p:ext uri="{BB962C8B-B14F-4D97-AF65-F5344CB8AC3E}">
        <p14:creationId xmlns:p14="http://schemas.microsoft.com/office/powerpoint/2010/main" val="133661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00720" y="209951"/>
            <a:ext cx="4345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atin typeface="Times New Roman"/>
                <a:cs typeface="Times New Roman"/>
              </a:rPr>
              <a:t>FIGURA 2</a:t>
            </a:r>
          </a:p>
          <a:p>
            <a:r>
              <a:rPr lang="es-ES" b="1" dirty="0" smtClean="0">
                <a:latin typeface="Times New Roman"/>
                <a:cs typeface="Times New Roman"/>
              </a:rPr>
              <a:t>Efectos de la Marihuana sobre el Cerebro.</a:t>
            </a:r>
            <a:endParaRPr lang="es-ES" b="1" dirty="0">
              <a:latin typeface="Times New Roman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89" y="894925"/>
            <a:ext cx="7807479" cy="55515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2202" y="6481639"/>
            <a:ext cx="86697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Tomado de: </a:t>
            </a:r>
            <a:r>
              <a:rPr lang="es-ES" sz="1000" dirty="0" err="1"/>
              <a:t>N</a:t>
            </a:r>
            <a:r>
              <a:rPr lang="es-ES" sz="1000" dirty="0" err="1" smtClean="0"/>
              <a:t>ational</a:t>
            </a:r>
            <a:r>
              <a:rPr lang="es-ES" sz="1000" dirty="0" smtClean="0"/>
              <a:t> </a:t>
            </a:r>
            <a:r>
              <a:rPr lang="es-ES" sz="1000" dirty="0" err="1" smtClean="0"/>
              <a:t>Institute</a:t>
            </a:r>
            <a:r>
              <a:rPr lang="es-ES" sz="1000" dirty="0" smtClean="0"/>
              <a:t> </a:t>
            </a:r>
            <a:r>
              <a:rPr lang="es-ES" sz="1000" dirty="0" err="1" smtClean="0"/>
              <a:t>on</a:t>
            </a:r>
            <a:r>
              <a:rPr lang="es-ES" sz="1000" dirty="0" smtClean="0"/>
              <a:t> </a:t>
            </a:r>
            <a:r>
              <a:rPr lang="es-ES" sz="1000" dirty="0" err="1" smtClean="0"/>
              <a:t>Drug</a:t>
            </a:r>
            <a:r>
              <a:rPr lang="es-ES" sz="1000" dirty="0"/>
              <a:t> </a:t>
            </a:r>
            <a:r>
              <a:rPr lang="es-ES" sz="1000" dirty="0" smtClean="0"/>
              <a:t>Abuse- NIDA. Serie de Reportes de Investigación: Abuso de la Marihuana. </a:t>
            </a:r>
            <a:r>
              <a:rPr lang="es-ES" sz="1000" dirty="0"/>
              <a:t>NIH </a:t>
            </a:r>
            <a:r>
              <a:rPr lang="es-ES" sz="1000" dirty="0" err="1"/>
              <a:t>P</a:t>
            </a:r>
            <a:r>
              <a:rPr lang="es-ES" sz="1000" dirty="0" err="1" smtClean="0"/>
              <a:t>ublicación</a:t>
            </a:r>
            <a:r>
              <a:rPr lang="es-ES" sz="1000" dirty="0" smtClean="0"/>
              <a:t> </a:t>
            </a:r>
            <a:r>
              <a:rPr lang="es-ES" sz="1000" dirty="0" err="1"/>
              <a:t>número</a:t>
            </a:r>
            <a:r>
              <a:rPr lang="es-ES" sz="1000" dirty="0"/>
              <a:t> 13-3859(</a:t>
            </a:r>
            <a:r>
              <a:rPr lang="es-ES" sz="1000" dirty="0" smtClean="0"/>
              <a:t>S). </a:t>
            </a:r>
          </a:p>
          <a:p>
            <a:r>
              <a:rPr lang="es-ES" sz="1000" dirty="0"/>
              <a:t>Departamento de Salud y Servicios Humanos de los Estados </a:t>
            </a:r>
            <a:r>
              <a:rPr lang="es-ES" sz="1000" dirty="0" smtClean="0"/>
              <a:t>Unidos. </a:t>
            </a:r>
            <a:r>
              <a:rPr lang="es-ES" sz="1000" dirty="0"/>
              <a:t>Institutos Nacionales de la Salud </a:t>
            </a:r>
            <a:r>
              <a:rPr lang="es-ES" sz="1000" dirty="0" smtClean="0"/>
              <a:t>2013.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12833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27063"/>
              </p:ext>
            </p:extLst>
          </p:nvPr>
        </p:nvGraphicFramePr>
        <p:xfrm>
          <a:off x="2477072" y="360637"/>
          <a:ext cx="4421102" cy="573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102"/>
              </a:tblGrid>
              <a:tr h="28884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Cuadro 1. Efectos de la Mariguana y el Δ</a:t>
                      </a:r>
                      <a:r>
                        <a:rPr lang="es-ES" baseline="30000" dirty="0" smtClean="0"/>
                        <a:t>9</a:t>
                      </a:r>
                      <a:r>
                        <a:rPr lang="es-ES" dirty="0" smtClean="0"/>
                        <a:t>-THC</a:t>
                      </a:r>
                      <a:endParaRPr lang="es-ES" dirty="0"/>
                    </a:p>
                  </a:txBody>
                  <a:tcPr/>
                </a:tc>
              </a:tr>
              <a:tr h="2421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200" b="1" dirty="0" smtClean="0"/>
                        <a:t>1) Agudos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Distorsión espacio-tiempo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Euforia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Falta de coordinación motora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Risa incontrolable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Labilidad emocional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Incremento del apetito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Enrojecimiento de la conjuntiva (ojos rojos)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Boca seca y sed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Inducen hipotermia</a:t>
                      </a:r>
                      <a:r>
                        <a:rPr lang="es-ES" sz="1200" baseline="0" dirty="0" smtClean="0"/>
                        <a:t> y analgesia</a:t>
                      </a:r>
                      <a:endParaRPr lang="es-ES" sz="12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Disminución de la presión intraocular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Ocasionalmente,</a:t>
                      </a:r>
                      <a:r>
                        <a:rPr lang="es-ES" sz="1200" baseline="0" dirty="0" smtClean="0"/>
                        <a:t> paranoia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baseline="0" dirty="0" smtClean="0"/>
                        <a:t>Raras veces desorientación y despersonalización</a:t>
                      </a:r>
                      <a:endParaRPr lang="es-ES" sz="1200" dirty="0" smtClean="0"/>
                    </a:p>
                  </a:txBody>
                  <a:tcPr/>
                </a:tc>
              </a:tr>
              <a:tr h="1046936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2) </a:t>
                      </a:r>
                      <a:r>
                        <a:rPr lang="es-ES" sz="1200" b="1" dirty="0" smtClean="0"/>
                        <a:t>Dosis Altas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Náusea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Vómito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Aumento de la</a:t>
                      </a:r>
                      <a:r>
                        <a:rPr lang="es-ES" sz="1200" baseline="0" dirty="0" smtClean="0"/>
                        <a:t> frecuencia cardiaca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baseline="0" dirty="0" smtClean="0"/>
                        <a:t>Disminución de a presión arterial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Psicosis aguda (alucinaciones,</a:t>
                      </a:r>
                      <a:r>
                        <a:rPr lang="es-ES" sz="1200" baseline="0" dirty="0" smtClean="0"/>
                        <a:t> delirio, pérdida de identidad</a:t>
                      </a:r>
                      <a:endParaRPr lang="es-ES" sz="1200" dirty="0"/>
                    </a:p>
                  </a:txBody>
                  <a:tcPr/>
                </a:tc>
              </a:tr>
              <a:tr h="1439537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3</a:t>
                      </a:r>
                      <a:r>
                        <a:rPr lang="es-ES" sz="1200" b="1" dirty="0" smtClean="0"/>
                        <a:t>) Crónicos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Pérdida de memoria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Síndrome </a:t>
                      </a:r>
                      <a:r>
                        <a:rPr lang="es-ES" sz="1200" dirty="0" err="1" smtClean="0"/>
                        <a:t>amotivacional</a:t>
                      </a:r>
                      <a:endParaRPr lang="es-ES" sz="12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Deficiencia inmunológica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Enfermedad</a:t>
                      </a:r>
                      <a:r>
                        <a:rPr lang="es-ES" sz="1200" baseline="0" dirty="0" smtClean="0"/>
                        <a:t> pulmonar obstructiva crónica (EPOC)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baseline="0" dirty="0" smtClean="0"/>
                        <a:t>Cáncer pulmonar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baseline="0" dirty="0" smtClean="0"/>
                        <a:t>Disminución de la fertilidad </a:t>
                      </a:r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458024" y="6240604"/>
            <a:ext cx="6851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Times New Roman"/>
                <a:cs typeface="Times New Roman"/>
              </a:rPr>
              <a:t>Modificado de: </a:t>
            </a:r>
            <a:r>
              <a:rPr lang="es-ES" sz="1100" dirty="0"/>
              <a:t>Cruz M del C S. 2007. Los efectos de las drogas. De sueños y pesadillas. Ed. Trillas. México. 240 pp.</a:t>
            </a:r>
            <a:endParaRPr lang="es-ES_tradnl" sz="1100" dirty="0"/>
          </a:p>
          <a:p>
            <a:r>
              <a:rPr lang="es-ES" sz="1100" dirty="0" smtClean="0">
                <a:latin typeface="Times New Roman"/>
                <a:cs typeface="Times New Roman"/>
              </a:rPr>
              <a:t> </a:t>
            </a:r>
            <a:endParaRPr lang="es-ES"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71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31" y="0"/>
            <a:ext cx="4266704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43961" y="5815171"/>
            <a:ext cx="33393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Tomado de: </a:t>
            </a:r>
            <a:r>
              <a:rPr lang="es-ES" sz="1100" dirty="0" err="1"/>
              <a:t>N</a:t>
            </a:r>
            <a:r>
              <a:rPr lang="es-ES" sz="1100" dirty="0" err="1" smtClean="0"/>
              <a:t>ational</a:t>
            </a:r>
            <a:r>
              <a:rPr lang="es-ES" sz="1100" dirty="0" smtClean="0"/>
              <a:t> </a:t>
            </a:r>
            <a:r>
              <a:rPr lang="es-ES" sz="1100" dirty="0" err="1" smtClean="0"/>
              <a:t>Institute</a:t>
            </a:r>
            <a:r>
              <a:rPr lang="es-ES" sz="1100" dirty="0" smtClean="0"/>
              <a:t> </a:t>
            </a:r>
            <a:r>
              <a:rPr lang="es-ES" sz="1100" dirty="0" err="1" smtClean="0"/>
              <a:t>on</a:t>
            </a:r>
            <a:r>
              <a:rPr lang="es-ES" sz="1100" dirty="0" smtClean="0"/>
              <a:t> </a:t>
            </a:r>
            <a:r>
              <a:rPr lang="es-ES" sz="1100" dirty="0" err="1" smtClean="0"/>
              <a:t>Drug</a:t>
            </a:r>
            <a:r>
              <a:rPr lang="es-ES" sz="1100" dirty="0"/>
              <a:t> </a:t>
            </a:r>
            <a:r>
              <a:rPr lang="es-ES" sz="1100" dirty="0" smtClean="0"/>
              <a:t>Abuse- NIDA. </a:t>
            </a:r>
          </a:p>
          <a:p>
            <a:r>
              <a:rPr lang="es-ES" sz="1100" dirty="0" smtClean="0"/>
              <a:t>Serie de Reportes de Investigación: Abuso de la Marihuana. </a:t>
            </a:r>
            <a:r>
              <a:rPr lang="es-ES" sz="1100" dirty="0"/>
              <a:t>NIH </a:t>
            </a:r>
            <a:r>
              <a:rPr lang="es-ES" sz="1100" dirty="0" err="1"/>
              <a:t>P</a:t>
            </a:r>
            <a:r>
              <a:rPr lang="es-ES" sz="1100" dirty="0" err="1" smtClean="0"/>
              <a:t>ublicación</a:t>
            </a:r>
            <a:r>
              <a:rPr lang="es-ES" sz="1100" dirty="0" smtClean="0"/>
              <a:t> </a:t>
            </a:r>
            <a:r>
              <a:rPr lang="es-ES" sz="1100" dirty="0" err="1"/>
              <a:t>número</a:t>
            </a:r>
            <a:r>
              <a:rPr lang="es-ES" sz="1100" dirty="0"/>
              <a:t> 13-3859(</a:t>
            </a:r>
            <a:r>
              <a:rPr lang="es-ES" sz="1100" dirty="0" smtClean="0"/>
              <a:t>S). </a:t>
            </a:r>
          </a:p>
          <a:p>
            <a:r>
              <a:rPr lang="es-ES" sz="1100" dirty="0"/>
              <a:t>Departamento de Salud y Servicios Humanos de los Estados </a:t>
            </a:r>
            <a:r>
              <a:rPr lang="es-ES" sz="1100" dirty="0" smtClean="0"/>
              <a:t>Unidos. </a:t>
            </a:r>
            <a:r>
              <a:rPr lang="es-ES" sz="1100" dirty="0"/>
              <a:t>Institutos Nacionales de la Salud </a:t>
            </a:r>
            <a:r>
              <a:rPr lang="es-ES" sz="1100" dirty="0" smtClean="0"/>
              <a:t>2013.</a:t>
            </a:r>
            <a:endParaRPr lang="es-ES" sz="11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6776" y="0"/>
            <a:ext cx="1139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Cuadro 2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8125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912100" cy="4114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2917" y="307151"/>
            <a:ext cx="6507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atin typeface="Times New Roman"/>
                <a:cs typeface="Times New Roman"/>
              </a:rPr>
              <a:t>CUADRO 3.</a:t>
            </a:r>
          </a:p>
          <a:p>
            <a:pPr algn="ctr"/>
            <a:r>
              <a:rPr lang="es-ES" b="1" dirty="0" smtClean="0">
                <a:latin typeface="Times New Roman"/>
                <a:cs typeface="Times New Roman"/>
              </a:rPr>
              <a:t>Cantidades de Sustancias Psicoactivas permitidas para consumo </a:t>
            </a:r>
          </a:p>
          <a:p>
            <a:pPr algn="ctr"/>
            <a:r>
              <a:rPr lang="es-ES" b="1" dirty="0">
                <a:latin typeface="Times New Roman"/>
                <a:cs typeface="Times New Roman"/>
              </a:rPr>
              <a:t>p</a:t>
            </a:r>
            <a:r>
              <a:rPr lang="es-ES" b="1" dirty="0" smtClean="0">
                <a:latin typeface="Times New Roman"/>
                <a:cs typeface="Times New Roman"/>
              </a:rPr>
              <a:t>ersonal según el Artículo 479 de la Ley General de Salud. </a:t>
            </a:r>
            <a:endParaRPr lang="es-ES" b="1" dirty="0">
              <a:latin typeface="Times New Roman"/>
              <a:cs typeface="Times New Roman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09600" y="2743984"/>
            <a:ext cx="7912100" cy="188159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09601" y="5502080"/>
            <a:ext cx="7912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latin typeface="Times New Roman"/>
                <a:cs typeface="Times New Roman"/>
              </a:rPr>
              <a:t>Fuente: Diario Oficial de la Federación. 20/08/2009. Decreto </a:t>
            </a:r>
            <a:r>
              <a:rPr lang="es-ES" sz="1100" dirty="0">
                <a:latin typeface="Times New Roman"/>
                <a:cs typeface="Times New Roman"/>
              </a:rPr>
              <a:t>por el que se reforman, adicionan y derogan diversas disposiciones de la Ley General de Salud, del </a:t>
            </a:r>
            <a:r>
              <a:rPr lang="es-ES" sz="1100" dirty="0" err="1">
                <a:latin typeface="Times New Roman"/>
                <a:cs typeface="Times New Roman"/>
              </a:rPr>
              <a:t>Código</a:t>
            </a:r>
            <a:r>
              <a:rPr lang="es-ES" sz="1100" dirty="0">
                <a:latin typeface="Times New Roman"/>
                <a:cs typeface="Times New Roman"/>
              </a:rPr>
              <a:t> Penal Federal y del </a:t>
            </a:r>
            <a:r>
              <a:rPr lang="es-ES" sz="1100" dirty="0" err="1">
                <a:latin typeface="Times New Roman"/>
                <a:cs typeface="Times New Roman"/>
              </a:rPr>
              <a:t>Código</a:t>
            </a:r>
            <a:r>
              <a:rPr lang="es-ES" sz="1100" dirty="0">
                <a:latin typeface="Times New Roman"/>
                <a:cs typeface="Times New Roman"/>
              </a:rPr>
              <a:t> Federal de Procedimientos Penales. </a:t>
            </a:r>
          </a:p>
          <a:p>
            <a:pPr algn="ctr"/>
            <a:endParaRPr lang="es-ES"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08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35904"/>
              </p:ext>
            </p:extLst>
          </p:nvPr>
        </p:nvGraphicFramePr>
        <p:xfrm>
          <a:off x="486009" y="1067721"/>
          <a:ext cx="8356196" cy="494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196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La OMS  concluyó que el uso de la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marihuana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tiene consecuencias perjudiciales agudas y crónicas y debe considerarse una droga de alto riesgo, especialmente para jóvenes.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En México es la droga ilegal de mayor consumo.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Las mayoría de las personas que buscan ayuda en Centros Especializados de Tratamiento de Adicciones, lo hacen debido al consumo de mariguana.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Al usarla de manera frecuente favorece la aparición de trastornos mentales y problemas de rendimiento escolar , puede precipitar cuadros psicóticos agudos e incrementar riesgo de esquizofrenia y depresión en sujetos vulnerables.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Sus efectos agudos alteran la respuesta psicomotriz e incrementan el riesgo de accidentes de tránsito. Los crónicos son afectación de aprendizaje (reducción del coeficiente intelectual) y memoria.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La mariguana contiene el doble de carcinógenos que la hoja del tabaco.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La exposición </a:t>
                      </a:r>
                      <a:r>
                        <a:rPr lang="es-ES" sz="1400" b="1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in útero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determina alteraciones de la memoria visual, análisis e integración de los productos expuestos.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Su consumo prolongado en dosis altas provoca el síndrome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amotivacional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(pasividad e indiferencia) 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No hay suficientes estudios clínicos que demuestren sus propiedades terapéuticas, ni estudios comparativos con analgésicos, </a:t>
                      </a:r>
                      <a:r>
                        <a:rPr lang="es-ES" sz="1400" b="1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antiespásticos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y antieméticos conocidos.</a:t>
                      </a:r>
                    </a:p>
                    <a:p>
                      <a:pPr marL="742950" indent="-742950">
                        <a:buAutoNum type="arabicParenR"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Provoca dependencia y síndrome de abstinencia, actualmente no se cuenta en México con recursos suficientes para la atención de todos los adictos.</a:t>
                      </a:r>
                    </a:p>
                    <a:p>
                      <a:endParaRPr lang="es-ES" sz="1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29360" y="256991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atin typeface="Times New Roman"/>
                <a:cs typeface="Times New Roman"/>
              </a:rPr>
              <a:t>CUADRO 4</a:t>
            </a:r>
          </a:p>
          <a:p>
            <a:pPr algn="ctr"/>
            <a:r>
              <a:rPr lang="es-ES" b="1" dirty="0" smtClean="0">
                <a:latin typeface="Times New Roman"/>
                <a:cs typeface="Times New Roman"/>
              </a:rPr>
              <a:t>Algunos argumentos </a:t>
            </a:r>
            <a:r>
              <a:rPr lang="es-ES" b="1" dirty="0" smtClean="0">
                <a:latin typeface="Times New Roman"/>
                <a:cs typeface="Times New Roman"/>
              </a:rPr>
              <a:t>para reflexionar sobre la legalización de la marihuana</a:t>
            </a:r>
            <a:endParaRPr lang="es-ES" b="1" dirty="0"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693252" y="6209244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smtClean="0">
                <a:latin typeface="Times New Roman"/>
                <a:cs typeface="Times New Roman"/>
              </a:rPr>
              <a:t>Fuente: elaboración propia</a:t>
            </a:r>
            <a:endParaRPr lang="es-ES"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078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742</Words>
  <Application>Microsoft Macintosh PowerPoint</Application>
  <PresentationFormat>Presentación en pantalla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Guadalupe Ponciano</dc:creator>
  <cp:lastModifiedBy>Guadalupe Ponciano</cp:lastModifiedBy>
  <cp:revision>16</cp:revision>
  <dcterms:created xsi:type="dcterms:W3CDTF">2016-02-17T01:07:19Z</dcterms:created>
  <dcterms:modified xsi:type="dcterms:W3CDTF">2016-02-18T23:57:46Z</dcterms:modified>
</cp:coreProperties>
</file>