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E914D-01EF-7046-B035-75E797216C12}" type="datetimeFigureOut">
              <a:rPr lang="es-ES" smtClean="0"/>
              <a:t>24/02/16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48EB5-04E3-F74B-987D-837324DE3F2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15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6231-85AA-5F4B-85D6-E76EA06E252B}" type="datetimeFigureOut">
              <a:rPr lang="es-ES" smtClean="0"/>
              <a:t>24/02/16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51BC-787E-F14D-9023-8A7DB52CD8E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61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6231-85AA-5F4B-85D6-E76EA06E252B}" type="datetimeFigureOut">
              <a:rPr lang="es-ES" smtClean="0"/>
              <a:t>24/02/16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51BC-787E-F14D-9023-8A7DB52CD8E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35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6231-85AA-5F4B-85D6-E76EA06E252B}" type="datetimeFigureOut">
              <a:rPr lang="es-ES" smtClean="0"/>
              <a:t>24/02/16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51BC-787E-F14D-9023-8A7DB52CD8E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75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6231-85AA-5F4B-85D6-E76EA06E252B}" type="datetimeFigureOut">
              <a:rPr lang="es-ES" smtClean="0"/>
              <a:t>24/02/16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51BC-787E-F14D-9023-8A7DB52CD8E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12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6231-85AA-5F4B-85D6-E76EA06E252B}" type="datetimeFigureOut">
              <a:rPr lang="es-ES" smtClean="0"/>
              <a:t>24/02/16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51BC-787E-F14D-9023-8A7DB52CD8E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75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6231-85AA-5F4B-85D6-E76EA06E252B}" type="datetimeFigureOut">
              <a:rPr lang="es-ES" smtClean="0"/>
              <a:t>24/02/16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51BC-787E-F14D-9023-8A7DB52CD8E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29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6231-85AA-5F4B-85D6-E76EA06E252B}" type="datetimeFigureOut">
              <a:rPr lang="es-ES" smtClean="0"/>
              <a:t>24/02/16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51BC-787E-F14D-9023-8A7DB52CD8E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58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6231-85AA-5F4B-85D6-E76EA06E252B}" type="datetimeFigureOut">
              <a:rPr lang="es-ES" smtClean="0"/>
              <a:t>24/02/16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51BC-787E-F14D-9023-8A7DB52CD8E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57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6231-85AA-5F4B-85D6-E76EA06E252B}" type="datetimeFigureOut">
              <a:rPr lang="es-ES" smtClean="0"/>
              <a:t>24/02/16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51BC-787E-F14D-9023-8A7DB52CD8E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65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6231-85AA-5F4B-85D6-E76EA06E252B}" type="datetimeFigureOut">
              <a:rPr lang="es-ES" smtClean="0"/>
              <a:t>24/02/16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51BC-787E-F14D-9023-8A7DB52CD8E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50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6231-85AA-5F4B-85D6-E76EA06E252B}" type="datetimeFigureOut">
              <a:rPr lang="es-ES" smtClean="0"/>
              <a:t>24/02/16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51BC-787E-F14D-9023-8A7DB52CD8E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22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36231-85AA-5F4B-85D6-E76EA06E252B}" type="datetimeFigureOut">
              <a:rPr lang="es-ES" smtClean="0"/>
              <a:t>24/02/16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51BC-787E-F14D-9023-8A7DB52CD8E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50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hyperlink" Target="http://dx.doi.org/10.14312/2052-4994.2013-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707" y="0"/>
            <a:ext cx="3563471" cy="356347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609353" y="356267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050" dirty="0" smtClean="0"/>
              <a:t>http://mlc-s1-p.mlstatic.com/1151-MLC4294079414_052013-O.jpg</a:t>
            </a:r>
            <a:endParaRPr lang="es-ES" sz="105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08735" cy="330788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96235" y="3048000"/>
            <a:ext cx="1212500" cy="25988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37353" y="336765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dirty="0" smtClean="0"/>
              <a:t>http://cdn.tecnologia7.net/</a:t>
            </a:r>
            <a:r>
              <a:rPr lang="es-ES" sz="1100" dirty="0" err="1" smtClean="0"/>
              <a:t>wp-content</a:t>
            </a:r>
            <a:r>
              <a:rPr lang="es-ES" sz="1100" dirty="0" smtClean="0"/>
              <a:t>/</a:t>
            </a:r>
            <a:r>
              <a:rPr lang="es-ES" sz="1100" dirty="0" err="1" smtClean="0"/>
              <a:t>uploads</a:t>
            </a:r>
            <a:r>
              <a:rPr lang="es-ES" sz="1100" dirty="0" smtClean="0"/>
              <a:t>/cigarrillos-electronicos1.jpg</a:t>
            </a:r>
            <a:endParaRPr lang="es-ES" sz="11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6" y="3716614"/>
            <a:ext cx="4482353" cy="31376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235" y="3832412"/>
            <a:ext cx="3025588" cy="302558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572000" y="64849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dirty="0" smtClean="0"/>
              <a:t>http://g01.a.alicdn.com/</a:t>
            </a:r>
            <a:r>
              <a:rPr lang="es-ES" sz="900" dirty="0" err="1" smtClean="0"/>
              <a:t>kf</a:t>
            </a:r>
            <a:r>
              <a:rPr lang="es-ES" sz="900" dirty="0" smtClean="0"/>
              <a:t>/HTB1QykJIpXXXXX3XpXXq6xXFXXX7/De-gama-alta-de-moda-e-cigarrillo-de-lujo-del-diamante-recargable-Kits-de-cigarrillos-electrónicos.jpg</a:t>
            </a:r>
            <a:endParaRPr lang="es-ES" sz="900" dirty="0"/>
          </a:p>
        </p:txBody>
      </p:sp>
      <p:sp>
        <p:nvSpPr>
          <p:cNvPr id="14" name="Rectángulo 13"/>
          <p:cNvSpPr/>
          <p:nvPr/>
        </p:nvSpPr>
        <p:spPr>
          <a:xfrm>
            <a:off x="82176" y="64979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 smtClean="0"/>
              <a:t>http://us01.i.aliimg.com/img/pb/025/735/728/728735025_585.JPG</a:t>
            </a:r>
            <a:endParaRPr lang="es-ES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213675" y="59764"/>
            <a:ext cx="3989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latin typeface="Times New Roman"/>
                <a:cs typeface="Times New Roman"/>
              </a:rPr>
              <a:t>FIGURA 1</a:t>
            </a:r>
          </a:p>
          <a:p>
            <a:pPr algn="ctr"/>
            <a:r>
              <a:rPr lang="es-ES" sz="2400" dirty="0" smtClean="0">
                <a:latin typeface="Times New Roman"/>
                <a:cs typeface="Times New Roman"/>
              </a:rPr>
              <a:t>Distintos Tipos de e-cigarrillos</a:t>
            </a:r>
            <a:r>
              <a:rPr lang="es-ES" sz="2000" dirty="0" smtClean="0">
                <a:latin typeface="Times New Roman"/>
                <a:cs typeface="Times New Roman"/>
              </a:rPr>
              <a:t> </a:t>
            </a:r>
            <a:endParaRPr lang="es-E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552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12021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63176" y="4586941"/>
            <a:ext cx="1837765" cy="283883"/>
          </a:xfrm>
          <a:prstGeom prst="round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105647" y="806824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Times New Roman"/>
                <a:cs typeface="Times New Roman"/>
              </a:rPr>
              <a:t>FIGURA 2</a:t>
            </a:r>
            <a:endParaRPr lang="es-ES" sz="2000" b="1" dirty="0">
              <a:latin typeface="Times New Roman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3176" y="619463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dirty="0" smtClean="0"/>
              <a:t>http://</a:t>
            </a:r>
            <a:r>
              <a:rPr lang="es-ES" sz="1100" dirty="0" err="1" smtClean="0"/>
              <a:t>electronicocigarrillo.com</a:t>
            </a:r>
            <a:r>
              <a:rPr lang="es-ES" sz="1100" dirty="0" smtClean="0"/>
              <a:t>/</a:t>
            </a:r>
            <a:r>
              <a:rPr lang="es-ES" sz="1100" dirty="0" err="1" smtClean="0"/>
              <a:t>images</a:t>
            </a:r>
            <a:r>
              <a:rPr lang="es-ES" sz="1100" dirty="0" smtClean="0"/>
              <a:t>/</a:t>
            </a:r>
            <a:r>
              <a:rPr lang="es-ES" sz="1100" dirty="0" err="1" smtClean="0"/>
              <a:t>gallery</a:t>
            </a:r>
            <a:r>
              <a:rPr lang="es-ES" sz="1100" dirty="0" smtClean="0"/>
              <a:t>/cigarrillo-</a:t>
            </a:r>
            <a:r>
              <a:rPr lang="es-ES" sz="1100" dirty="0" err="1" smtClean="0"/>
              <a:t>electronico</a:t>
            </a:r>
            <a:r>
              <a:rPr lang="es-ES" sz="1100" dirty="0" smtClean="0"/>
              <a:t>-como-</a:t>
            </a:r>
            <a:r>
              <a:rPr lang="es-ES" sz="1100" dirty="0" err="1" smtClean="0"/>
              <a:t>funciona.jpg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77073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912" y="779450"/>
            <a:ext cx="6391088" cy="55854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36" y="2390588"/>
            <a:ext cx="2390588" cy="239058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8824" y="4809129"/>
            <a:ext cx="26445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http://</a:t>
            </a:r>
            <a:r>
              <a:rPr lang="es-ES" sz="1100" dirty="0" err="1" smtClean="0"/>
              <a:t>ecx.images-amazon.com</a:t>
            </a:r>
            <a:r>
              <a:rPr lang="es-ES" sz="1100" dirty="0" smtClean="0"/>
              <a:t>/</a:t>
            </a:r>
            <a:r>
              <a:rPr lang="es-ES" sz="1100" dirty="0" err="1" smtClean="0"/>
              <a:t>images</a:t>
            </a:r>
            <a:r>
              <a:rPr lang="es-ES" sz="1100" dirty="0" smtClean="0"/>
              <a:t>/I/51NuvuQf8-L._SL160_.jpg</a:t>
            </a:r>
            <a:endParaRPr lang="es-ES" sz="1100" dirty="0"/>
          </a:p>
        </p:txBody>
      </p:sp>
      <p:sp>
        <p:nvSpPr>
          <p:cNvPr id="6" name="Rectángulo 5"/>
          <p:cNvSpPr/>
          <p:nvPr/>
        </p:nvSpPr>
        <p:spPr>
          <a:xfrm>
            <a:off x="3556000" y="571860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 smtClean="0"/>
              <a:t>http://</a:t>
            </a:r>
            <a:r>
              <a:rPr lang="es-ES" sz="1200" dirty="0" err="1" smtClean="0"/>
              <a:t>www.cosasdesalud.es</a:t>
            </a:r>
            <a:r>
              <a:rPr lang="es-ES" sz="1200" dirty="0" smtClean="0"/>
              <a:t>/</a:t>
            </a:r>
            <a:r>
              <a:rPr lang="es-ES" sz="1200" dirty="0" err="1" smtClean="0"/>
              <a:t>images</a:t>
            </a:r>
            <a:r>
              <a:rPr lang="es-ES" sz="1200" dirty="0" smtClean="0"/>
              <a:t>/</a:t>
            </a:r>
            <a:r>
              <a:rPr lang="es-ES" sz="1200" dirty="0" err="1" smtClean="0"/>
              <a:t>vapo-cigarrilos-saludables.jpg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716356" y="150475"/>
            <a:ext cx="36151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latin typeface="Times New Roman"/>
                <a:cs typeface="Times New Roman"/>
              </a:rPr>
              <a:t>FIGURA 3</a:t>
            </a:r>
          </a:p>
          <a:p>
            <a:pPr algn="ctr"/>
            <a:r>
              <a:rPr lang="es-ES" sz="2800" dirty="0" smtClean="0">
                <a:latin typeface="Times New Roman"/>
                <a:cs typeface="Times New Roman"/>
              </a:rPr>
              <a:t>Ejemplos de e-Líquidos</a:t>
            </a:r>
            <a:endParaRPr lang="es-E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271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64" y="1289157"/>
            <a:ext cx="4612208" cy="470225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1535" y="59764"/>
            <a:ext cx="8472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latin typeface="Times New Roman"/>
                <a:cs typeface="Times New Roman"/>
              </a:rPr>
              <a:t>FIGURA 4</a:t>
            </a:r>
          </a:p>
          <a:p>
            <a:pPr algn="ctr"/>
            <a:r>
              <a:rPr lang="es-ES" dirty="0" smtClean="0">
                <a:latin typeface="Times New Roman"/>
                <a:cs typeface="Times New Roman"/>
              </a:rPr>
              <a:t>Tumores Pulmonares obtenidos experimentalmente después de </a:t>
            </a:r>
          </a:p>
          <a:p>
            <a:pPr algn="ctr"/>
            <a:r>
              <a:rPr lang="es-ES" dirty="0" smtClean="0">
                <a:latin typeface="Times New Roman"/>
                <a:cs typeface="Times New Roman"/>
              </a:rPr>
              <a:t>8 meses de exposición a </a:t>
            </a:r>
            <a:r>
              <a:rPr lang="es-ES" dirty="0" err="1" smtClean="0">
                <a:latin typeface="Times New Roman"/>
                <a:cs typeface="Times New Roman"/>
              </a:rPr>
              <a:t>nitrosaminas</a:t>
            </a:r>
            <a:r>
              <a:rPr lang="es-ES" dirty="0" smtClean="0">
                <a:latin typeface="Times New Roman"/>
                <a:cs typeface="Times New Roman"/>
              </a:rPr>
              <a:t> similares a las generadas en el vapor de e-cigarrillos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2540000"/>
            <a:ext cx="33556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imes New Roman"/>
                <a:cs typeface="Times New Roman"/>
              </a:rPr>
              <a:t>La fotografía A muestra el Control</a:t>
            </a:r>
          </a:p>
          <a:p>
            <a:pPr algn="ctr"/>
            <a:r>
              <a:rPr lang="es-ES" dirty="0">
                <a:latin typeface="Times New Roman"/>
                <a:cs typeface="Times New Roman"/>
              </a:rPr>
              <a:t>y</a:t>
            </a:r>
            <a:r>
              <a:rPr lang="es-ES" dirty="0" smtClean="0">
                <a:latin typeface="Times New Roman"/>
                <a:cs typeface="Times New Roman"/>
              </a:rPr>
              <a:t> el resto (B-I) los animales </a:t>
            </a:r>
          </a:p>
          <a:p>
            <a:pPr algn="ctr"/>
            <a:r>
              <a:rPr lang="es-ES" dirty="0" err="1" smtClean="0">
                <a:latin typeface="Times New Roman"/>
                <a:cs typeface="Times New Roman"/>
              </a:rPr>
              <a:t>experimentaleslas</a:t>
            </a:r>
            <a:r>
              <a:rPr lang="es-ES" dirty="0" smtClean="0">
                <a:latin typeface="Times New Roman"/>
                <a:cs typeface="Times New Roman"/>
              </a:rPr>
              <a:t> flechas muestran los tumores pulmonares obtenidos con </a:t>
            </a:r>
            <a:r>
              <a:rPr lang="es-ES" dirty="0" err="1" smtClean="0">
                <a:latin typeface="Times New Roman"/>
                <a:cs typeface="Times New Roman"/>
              </a:rPr>
              <a:t>lanitrosamina</a:t>
            </a:r>
            <a:r>
              <a:rPr lang="es-ES" dirty="0" smtClean="0">
                <a:latin typeface="Times New Roman"/>
                <a:cs typeface="Times New Roman"/>
              </a:rPr>
              <a:t> (NNK).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6972" y="6176053"/>
            <a:ext cx="577536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err="1"/>
              <a:t>Galitovskiy</a:t>
            </a:r>
            <a:r>
              <a:rPr lang="es-ES" sz="900" dirty="0"/>
              <a:t> V, </a:t>
            </a:r>
            <a:r>
              <a:rPr lang="es-ES" sz="900" dirty="0" err="1"/>
              <a:t>Kuruvilla</a:t>
            </a:r>
            <a:r>
              <a:rPr lang="es-ES" sz="900" dirty="0"/>
              <a:t> SA, </a:t>
            </a:r>
            <a:r>
              <a:rPr lang="es-ES" sz="900" dirty="0" err="1"/>
              <a:t>Sevriokov</a:t>
            </a:r>
            <a:r>
              <a:rPr lang="es-ES" sz="900" dirty="0"/>
              <a:t> E, Corches A, Pan ML, </a:t>
            </a:r>
            <a:r>
              <a:rPr lang="es-ES" sz="900" dirty="0" err="1"/>
              <a:t>Kalantari-Dehaghi</a:t>
            </a:r>
            <a:r>
              <a:rPr lang="es-ES" sz="900" dirty="0"/>
              <a:t> M, </a:t>
            </a:r>
            <a:r>
              <a:rPr lang="es-ES" sz="900" dirty="0" err="1"/>
              <a:t>Chernyavsky</a:t>
            </a:r>
            <a:r>
              <a:rPr lang="es-ES" sz="900" dirty="0"/>
              <a:t> AI, </a:t>
            </a:r>
            <a:r>
              <a:rPr lang="es-ES" sz="900" dirty="0" err="1"/>
              <a:t>Mukherjee</a:t>
            </a:r>
            <a:r>
              <a:rPr lang="es-ES" sz="900" dirty="0"/>
              <a:t> J, </a:t>
            </a:r>
            <a:r>
              <a:rPr lang="es-ES" sz="900" dirty="0" err="1"/>
              <a:t>Grando</a:t>
            </a:r>
            <a:r>
              <a:rPr lang="es-ES" sz="900" dirty="0"/>
              <a:t> SA (2013) </a:t>
            </a:r>
            <a:r>
              <a:rPr lang="es-ES" sz="900" dirty="0" err="1"/>
              <a:t>Development</a:t>
            </a:r>
            <a:r>
              <a:rPr lang="es-ES" sz="900" dirty="0"/>
              <a:t> of novel </a:t>
            </a:r>
            <a:r>
              <a:rPr lang="es-ES" sz="900" dirty="0" err="1"/>
              <a:t>approach</a:t>
            </a:r>
            <a:r>
              <a:rPr lang="es-ES" sz="900" dirty="0"/>
              <a:t> </a:t>
            </a:r>
            <a:r>
              <a:rPr lang="es-ES" sz="900" dirty="0" err="1"/>
              <a:t>to</a:t>
            </a:r>
            <a:r>
              <a:rPr lang="es-ES" sz="900" dirty="0"/>
              <a:t> </a:t>
            </a:r>
            <a:r>
              <a:rPr lang="es-ES" sz="900" dirty="0" err="1"/>
              <a:t>diagnostic</a:t>
            </a:r>
            <a:r>
              <a:rPr lang="es-ES" sz="900" dirty="0"/>
              <a:t> </a:t>
            </a:r>
            <a:r>
              <a:rPr lang="es-ES" sz="900" dirty="0" err="1"/>
              <a:t>imaging</a:t>
            </a:r>
            <a:r>
              <a:rPr lang="es-ES" sz="900" dirty="0"/>
              <a:t> of </a:t>
            </a:r>
            <a:r>
              <a:rPr lang="es-ES" sz="900" dirty="0" err="1"/>
              <a:t>lung</a:t>
            </a:r>
            <a:r>
              <a:rPr lang="es-ES" sz="900" dirty="0"/>
              <a:t> </a:t>
            </a:r>
            <a:r>
              <a:rPr lang="es-ES" sz="900" dirty="0" err="1"/>
              <a:t>cancer</a:t>
            </a:r>
            <a:r>
              <a:rPr lang="es-ES" sz="900" dirty="0"/>
              <a:t> </a:t>
            </a:r>
            <a:r>
              <a:rPr lang="es-ES" sz="900" dirty="0" err="1"/>
              <a:t>with</a:t>
            </a:r>
            <a:r>
              <a:rPr lang="es-ES" sz="900" dirty="0"/>
              <a:t> 18F-Nifene PET/CT </a:t>
            </a:r>
            <a:r>
              <a:rPr lang="es-ES" sz="900" dirty="0" err="1"/>
              <a:t>using</a:t>
            </a:r>
            <a:r>
              <a:rPr lang="es-ES" sz="900" dirty="0"/>
              <a:t> A/J </a:t>
            </a:r>
            <a:r>
              <a:rPr lang="es-ES" sz="900" dirty="0" err="1"/>
              <a:t>Mice</a:t>
            </a:r>
            <a:r>
              <a:rPr lang="es-ES" sz="900" dirty="0"/>
              <a:t> </a:t>
            </a:r>
            <a:r>
              <a:rPr lang="es-ES" sz="900" dirty="0" err="1"/>
              <a:t>treated</a:t>
            </a:r>
            <a:r>
              <a:rPr lang="es-ES" sz="900" dirty="0"/>
              <a:t> </a:t>
            </a:r>
            <a:r>
              <a:rPr lang="es-ES" sz="900" dirty="0" err="1"/>
              <a:t>with</a:t>
            </a:r>
            <a:r>
              <a:rPr lang="es-ES" sz="900" dirty="0"/>
              <a:t> NNK. J </a:t>
            </a:r>
            <a:r>
              <a:rPr lang="es-ES" sz="900" dirty="0" err="1"/>
              <a:t>Cancer</a:t>
            </a:r>
            <a:r>
              <a:rPr lang="es-ES" sz="900" dirty="0"/>
              <a:t> Res </a:t>
            </a:r>
            <a:r>
              <a:rPr lang="es-ES" sz="900" dirty="0" err="1"/>
              <a:t>Ther</a:t>
            </a:r>
            <a:r>
              <a:rPr lang="es-ES" sz="900" dirty="0"/>
              <a:t> 1: 128-137. </a:t>
            </a:r>
            <a:r>
              <a:rPr lang="es-ES" sz="900" dirty="0">
                <a:hlinkClick r:id="rId3"/>
              </a:rPr>
              <a:t>doi:10.14312/2052-4994.2013-20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44624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294</Words>
  <Application>Microsoft Macintosh PowerPoint</Application>
  <PresentationFormat>Presentación en pantalla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Guadalupe Ponciano</dc:creator>
  <cp:lastModifiedBy>Guadalupe Ponciano</cp:lastModifiedBy>
  <cp:revision>10</cp:revision>
  <dcterms:created xsi:type="dcterms:W3CDTF">2016-02-20T02:31:56Z</dcterms:created>
  <dcterms:modified xsi:type="dcterms:W3CDTF">2016-02-24T18:57:24Z</dcterms:modified>
</cp:coreProperties>
</file>